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418" r:id="rId19"/>
    <p:sldId id="428" r:id="rId20"/>
    <p:sldId id="419" r:id="rId21"/>
    <p:sldId id="423" r:id="rId22"/>
    <p:sldId id="420" r:id="rId23"/>
    <p:sldId id="427" r:id="rId24"/>
    <p:sldId id="429" r:id="rId25"/>
    <p:sldId id="430" r:id="rId26"/>
    <p:sldId id="422" r:id="rId27"/>
    <p:sldId id="424" r:id="rId28"/>
    <p:sldId id="421" r:id="rId29"/>
    <p:sldId id="425" r:id="rId30"/>
    <p:sldId id="354" r:id="rId31"/>
    <p:sldId id="426" r:id="rId32"/>
    <p:sldId id="410" r:id="rId33"/>
    <p:sldId id="431" r:id="rId34"/>
    <p:sldId id="4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53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vasp.at/" TargetMode="External"/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opensbli.github.io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mo-ocean.eu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2k.org/performance#lih-hfx" TargetMode="External"/><Relationship Id="rId2" Type="http://schemas.openxmlformats.org/officeDocument/2006/relationships/hyperlink" Target="http://www.castep.org/CASTEP/DN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ge.ipsl.jussieu.fr/nemo/wiki/Users/ReferenceConfigurations/GYRE_PISCES" TargetMode="External"/><Relationship Id="rId4" Type="http://schemas.openxmlformats.org/officeDocument/2006/relationships/hyperlink" Target="https://www.mpinat.mpg.de/grubmueller/bench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David Henty,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NEMO: </a:t>
            </a:r>
            <a:r>
              <a:rPr lang="en-GB" dirty="0"/>
              <a:t>oceanographic modelling code</a:t>
            </a:r>
            <a:endParaRPr lang="en-US" dirty="0"/>
          </a:p>
          <a:p>
            <a:pPr lvl="2"/>
            <a:r>
              <a:rPr lang="en-GB" dirty="0">
                <a:hlinkClick r:id="rId6"/>
              </a:rPr>
              <a:t>https://www.nemo-ocean.eu/</a:t>
            </a:r>
            <a:endParaRPr lang="en-US" dirty="0"/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7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8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benchmarks: key comms.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benchmark: from CASTEP developers, </a:t>
            </a:r>
            <a:r>
              <a:rPr lang="en-US" dirty="0">
                <a:hlinkClick r:id="rId2"/>
              </a:rPr>
              <a:t>http://www.castep.org/CASTEP/DNA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exchange: from CP2K, </a:t>
            </a:r>
            <a:r>
              <a:rPr lang="en-US" dirty="0">
                <a:hlinkClick r:id="rId3"/>
              </a:rPr>
              <a:t>https://www.cp2k.org/performance#lih-hfx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ScaLAPACK</a:t>
            </a:r>
            <a:r>
              <a:rPr lang="en-US" dirty="0"/>
              <a:t>/BLACS – generally translates to </a:t>
            </a:r>
            <a:r>
              <a:rPr lang="en-US" dirty="0" err="1"/>
              <a:t>MPI_Allreduce</a:t>
            </a:r>
            <a:endParaRPr lang="en-US" dirty="0"/>
          </a:p>
          <a:p>
            <a:r>
              <a:rPr lang="en-US" dirty="0"/>
              <a:t>GROMACS:</a:t>
            </a:r>
          </a:p>
          <a:p>
            <a:pPr lvl="1"/>
            <a:r>
              <a:rPr lang="en-US" dirty="0" err="1"/>
              <a:t>benchPEP</a:t>
            </a:r>
            <a:r>
              <a:rPr lang="en-US" dirty="0"/>
              <a:t> (12M atoms, peptides in water): from Dept. of Theoretical and Computational Biophysics, Max Planck Institute for Multidisciplinary Sciences, Göttingen, </a:t>
            </a:r>
            <a:r>
              <a:rPr lang="en-US" dirty="0">
                <a:hlinkClick r:id="rId4"/>
              </a:rPr>
              <a:t>https://www.mpinat.mpg.de/grubmueller/bench</a:t>
            </a:r>
            <a:r>
              <a:rPr lang="en-US" dirty="0"/>
              <a:t> </a:t>
            </a:r>
            <a:endParaRPr lang="en-US" baseline="30000" dirty="0"/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/>
              <a:t>NEMO:</a:t>
            </a:r>
          </a:p>
          <a:p>
            <a:pPr lvl="1"/>
            <a:r>
              <a:rPr lang="en-GB" dirty="0"/>
              <a:t>Double gyre system in the northern hemisphere (</a:t>
            </a:r>
            <a:r>
              <a:rPr lang="en-US" dirty="0"/>
              <a:t>GYRE_PISCES benchmark): from NEMO, </a:t>
            </a:r>
            <a:r>
              <a:rPr lang="en-US" dirty="0">
                <a:hlinkClick r:id="rId5"/>
              </a:rPr>
              <a:t>https://forge.ipsl.jussieu.fr/nemo/wiki/Users/ReferenceConfigurations/GYRE_PISCES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Detached mode (2 I/O servers and 48 ocean tasks per node).</a:t>
            </a:r>
          </a:p>
          <a:p>
            <a:pPr lvl="1"/>
            <a:r>
              <a:rPr lang="en-US" dirty="0" err="1"/>
              <a:t>MPI_Allgather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r>
              <a:rPr lang="en-US" dirty="0"/>
              <a:t>, </a:t>
            </a:r>
            <a:r>
              <a:rPr lang="en-US" dirty="0" err="1"/>
              <a:t>MPI_Alltoallv</a:t>
            </a:r>
            <a:endParaRPr lang="en-US" dirty="0"/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calculation, from UK Turbulence Consortium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</a:t>
            </a:r>
            <a:r>
              <a:rPr lang="en-US" baseline="-25000" dirty="0"/>
              <a:t>2</a:t>
            </a:r>
            <a:r>
              <a:rPr lang="en-US" dirty="0"/>
              <a:t> supercell, pure DFT, from Materials Chemistry Consortium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CP2K, GROMACS, NEMO,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r>
              <a:rPr lang="en-US" dirty="0"/>
              <a:t>, CASTEP, NEMO</a:t>
            </a:r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r>
              <a:rPr lang="en-US" dirty="0"/>
              <a:t>XIOS 2.5: NEMO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A597D5B-F835-3847-9997-8F097BBF4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9EE1-E458-3871-7A26-ACB06C6A45DD}"/>
              </a:ext>
            </a:extLst>
          </p:cNvPr>
          <p:cNvSpPr txBox="1"/>
          <p:nvPr/>
        </p:nvSpPr>
        <p:spPr>
          <a:xfrm>
            <a:off x="7325801" y="1246188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</a:t>
            </a:r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971B5F-FEB2-8948-A765-81E0764860CF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OFI performs better with fewer threads per task, but with more threads MPI’s reduced importance allows OFI and UCX to perform very similarly.</a:t>
            </a:r>
          </a:p>
          <a:p>
            <a:r>
              <a:rPr lang="en-US" dirty="0"/>
              <a:t>OFI and UCX profiles are similar to one another independent of number of nodes.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F21A96-6351-F740-B766-EEF51030D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4800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2568.39s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2867.39s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55.6%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43.1%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7.7%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4020.28s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91.8% MPI</a:t>
                      </a:r>
                    </a:p>
                    <a:p>
                      <a:r>
                        <a:rPr lang="en-US" dirty="0"/>
                        <a:t>      85.4%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3.9% Scatter</a:t>
                      </a:r>
                    </a:p>
                    <a:p>
                      <a:r>
                        <a:rPr lang="en-US" dirty="0"/>
                        <a:t>      1.9%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5764.28s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94.3% MPI</a:t>
                      </a:r>
                    </a:p>
                    <a:p>
                      <a:r>
                        <a:rPr lang="en-US" dirty="0"/>
                        <a:t>      86.8%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4.7% Scatter</a:t>
                      </a:r>
                    </a:p>
                    <a:p>
                      <a:r>
                        <a:rPr lang="en-US" dirty="0"/>
                        <a:t>      2.5%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1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AD4DC-9C48-B1FF-61D5-F064AF7F17C6}"/>
              </a:ext>
            </a:extLst>
          </p:cNvPr>
          <p:cNvSpPr txBox="1"/>
          <p:nvPr/>
        </p:nvSpPr>
        <p:spPr>
          <a:xfrm>
            <a:off x="7171565" y="4605051"/>
            <a:ext cx="427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8 OpenMP threads per MPI process and 128 cores per node</a:t>
            </a:r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451B-267F-CF4A-A40D-9CE3AC7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CDD45-26C0-3144-8FF8-C1F996B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C8E8-8FED-F54B-BF8D-7085821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66290E-0456-4B4F-98F8-8BE39D75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3149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5.5%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3.0%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3.2%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103.082s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19.8% MPI</a:t>
                      </a:r>
                    </a:p>
                    <a:p>
                      <a:r>
                        <a:rPr lang="en-US" dirty="0"/>
                        <a:t>      6.4% Barrier</a:t>
                      </a:r>
                    </a:p>
                    <a:p>
                      <a:r>
                        <a:rPr lang="en-US" dirty="0"/>
                        <a:t>      5.3%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2.7%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1.1%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67.164s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14.9% MPI</a:t>
                      </a:r>
                    </a:p>
                    <a:p>
                      <a:r>
                        <a:rPr lang="en-US" dirty="0"/>
                        <a:t>      6.6% Barrier</a:t>
                      </a:r>
                    </a:p>
                    <a:p>
                      <a:r>
                        <a:rPr lang="en-US" dirty="0"/>
                        <a:t>      3.3%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3.0%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F93D64-E4E4-7848-AD8A-44620AA1B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</a:t>
            </a:r>
          </a:p>
          <a:p>
            <a:r>
              <a:rPr lang="en-US" dirty="0" err="1"/>
              <a:t>MPI_Alltoallv</a:t>
            </a:r>
            <a:r>
              <a:rPr lang="en-US" dirty="0"/>
              <a:t> appears in profiles for OFI but not UCX</a:t>
            </a:r>
          </a:p>
        </p:txBody>
      </p:sp>
    </p:spTree>
    <p:extLst>
      <p:ext uri="{BB962C8B-B14F-4D97-AF65-F5344CB8AC3E}">
        <p14:creationId xmlns:p14="http://schemas.microsoft.com/office/powerpoint/2010/main" val="424775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GROMACS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1FA1142-DB91-BF47-8448-BDA14578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C5D66-C967-2E7D-043E-B4BB950364FF}"/>
              </a:ext>
            </a:extLst>
          </p:cNvPr>
          <p:cNvSpPr txBox="1"/>
          <p:nvPr/>
        </p:nvSpPr>
        <p:spPr>
          <a:xfrm>
            <a:off x="8394437" y="3835151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</a:t>
            </a:r>
          </a:p>
        </p:txBody>
      </p:sp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at lower node counts. At larger node counts, UCX is slightly faster.</a:t>
            </a:r>
          </a:p>
          <a:p>
            <a:r>
              <a:rPr lang="en-US" dirty="0"/>
              <a:t>Marginally better performance with UCX at 8 nodes pure MPI due to less time spent in </a:t>
            </a:r>
            <a:r>
              <a:rPr lang="en-US" dirty="0" err="1"/>
              <a:t>MPI_Bcast</a:t>
            </a:r>
            <a:r>
              <a:rPr lang="en-US" dirty="0"/>
              <a:t> and </a:t>
            </a:r>
            <a:r>
              <a:rPr lang="en-US" dirty="0" err="1"/>
              <a:t>MPI_Recv</a:t>
            </a:r>
            <a:r>
              <a:rPr lang="en-US" dirty="0"/>
              <a:t>.</a:t>
            </a:r>
          </a:p>
          <a:p>
            <a:r>
              <a:rPr lang="en-US" dirty="0"/>
              <a:t>Using 64 nodes and pure MPI, </a:t>
            </a:r>
            <a:r>
              <a:rPr lang="en-US" dirty="0" err="1"/>
              <a:t>MPI_Scatterv</a:t>
            </a:r>
            <a:r>
              <a:rPr lang="en-US" dirty="0"/>
              <a:t> takes most of the time with OFI, but doesn’t appear for UCX.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89330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228.219s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12.7%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2.8% </a:t>
                      </a:r>
                      <a:r>
                        <a:rPr lang="en-US" dirty="0" err="1"/>
                        <a:t>Alltoall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224.501s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14.4%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1.9%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1.1%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35.971s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88.9% MPI</a:t>
                      </a:r>
                    </a:p>
                    <a:p>
                      <a:r>
                        <a:rPr lang="en-US" dirty="0"/>
                        <a:t>      58.4% </a:t>
                      </a:r>
                      <a:r>
                        <a:rPr lang="en-US" dirty="0" err="1"/>
                        <a:t>Scatterv</a:t>
                      </a:r>
                      <a:endParaRPr lang="en-US" dirty="0"/>
                    </a:p>
                    <a:p>
                      <a:r>
                        <a:rPr lang="en-US" dirty="0"/>
                        <a:t>      21.2%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32.465s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48.1% MPI</a:t>
                      </a:r>
                    </a:p>
                    <a:p>
                      <a:r>
                        <a:rPr lang="en-US" dirty="0"/>
                        <a:t>      11.2%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9.1%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6.2%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6.0%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5.7%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91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9FAE6-2DA5-F346-8D07-EECD55FB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35CDC-71EB-9B47-AB07-EFFA8FF0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64DF997-C73C-8745-AE15-0EBD3915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6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NEMO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for both CCE12 and GCC11.</a:t>
            </a:r>
          </a:p>
          <a:p>
            <a:r>
              <a:rPr lang="en-US" dirty="0"/>
              <a:t>Slight differences seen with 32 node jobs. UCX better than OFI:  6% (CCE12) and 3% (GCC11).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88882"/>
              </p:ext>
            </p:extLst>
          </p:nvPr>
        </p:nvGraphicFramePr>
        <p:xfrm>
          <a:off x="6318625" y="1045309"/>
          <a:ext cx="5235088" cy="4828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65649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18153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1706 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1702 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181534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428 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402 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91C8B9-65CE-BE4C-B9AB-3C805CFC1D6A}"/>
              </a:ext>
            </a:extLst>
          </p:cNvPr>
          <p:cNvSpPr txBox="1"/>
          <p:nvPr/>
        </p:nvSpPr>
        <p:spPr>
          <a:xfrm>
            <a:off x="10886661" y="583324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CCE12</a:t>
            </a:r>
          </a:p>
        </p:txBody>
      </p:sp>
    </p:spTree>
    <p:extLst>
      <p:ext uri="{BB962C8B-B14F-4D97-AF65-F5344CB8AC3E}">
        <p14:creationId xmlns:p14="http://schemas.microsoft.com/office/powerpoint/2010/main" val="123320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E1F91-9077-A4F0-7C1E-A2EDA95F71B4}"/>
              </a:ext>
            </a:extLst>
          </p:cNvPr>
          <p:cNvSpPr txBox="1"/>
          <p:nvPr/>
        </p:nvSpPr>
        <p:spPr>
          <a:xfrm>
            <a:off x="7590206" y="4275826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node, pure MPI</a:t>
            </a:r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188D-14A0-3247-B995-9587A67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2585-04AD-C544-9633-B10230A7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401235" cy="4930054"/>
          </a:xfrm>
        </p:spPr>
        <p:txBody>
          <a:bodyPr/>
          <a:lstStyle/>
          <a:p>
            <a:r>
              <a:rPr lang="en-US" dirty="0"/>
              <a:t>Performance and scaling very similar for OFI and UCX</a:t>
            </a:r>
          </a:p>
          <a:p>
            <a:r>
              <a:rPr lang="en-US" dirty="0"/>
              <a:t>Profiles shows similar timings between OFI and UCX</a:t>
            </a:r>
          </a:p>
          <a:p>
            <a:r>
              <a:rPr lang="en-US" dirty="0"/>
              <a:t>MPI parts are based around point-to-point comms and are not critical to scaling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MPI_Waitall</a:t>
            </a:r>
            <a:r>
              <a:rPr lang="en-US" dirty="0"/>
              <a:t> calls are part of calculation initialization and can be reduced by running for longer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AD960-29E9-DE43-A192-DD9BD42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0A985-DF87-864F-BF80-EC59D69C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0C3ABB-897F-1F48-A9F0-B4CFB99F6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91240"/>
              </p:ext>
            </p:extLst>
          </p:nvPr>
        </p:nvGraphicFramePr>
        <p:xfrm>
          <a:off x="6318625" y="1045310"/>
          <a:ext cx="5235088" cy="359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3442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0.483s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22.1%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21.5%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0.475s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26.3%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0.061s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42.1% MPI</a:t>
                      </a:r>
                    </a:p>
                    <a:p>
                      <a:r>
                        <a:rPr lang="en-US" dirty="0"/>
                        <a:t>      40.2%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1.0%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0.058s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38.0% MPI</a:t>
                      </a:r>
                    </a:p>
                    <a:p>
                      <a:r>
                        <a:rPr lang="en-US" dirty="0"/>
                        <a:t>      37.3%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3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C6BAF-F039-95C3-BA6D-E623D87F835D}"/>
              </a:ext>
            </a:extLst>
          </p:cNvPr>
          <p:cNvSpPr txBox="1"/>
          <p:nvPr/>
        </p:nvSpPr>
        <p:spPr>
          <a:xfrm>
            <a:off x="7325801" y="4793619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 pure MPI</a:t>
            </a:r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116-AAA3-144D-BB2E-476177B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EA7-6021-1E45-8E76-2C5DBA35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 version above 16 nodes</a:t>
            </a:r>
          </a:p>
          <a:p>
            <a:r>
              <a:rPr lang="en-US" dirty="0"/>
              <a:t>For OFI, </a:t>
            </a:r>
            <a:r>
              <a:rPr lang="en-US" dirty="0" err="1"/>
              <a:t>MPI_Alltoallv</a:t>
            </a:r>
            <a:r>
              <a:rPr lang="en-US" dirty="0"/>
              <a:t> becomes the dominant routine as number of nodes increases</a:t>
            </a:r>
          </a:p>
          <a:p>
            <a:pPr lvl="1"/>
            <a:r>
              <a:rPr lang="en-US" dirty="0"/>
              <a:t>Same </a:t>
            </a:r>
            <a:r>
              <a:rPr lang="en-US" dirty="0" err="1"/>
              <a:t>behaviour</a:t>
            </a:r>
            <a:r>
              <a:rPr lang="en-US" dirty="0"/>
              <a:t> is not seen for UCX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FD44-139E-C249-9F29-158F5EFF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E47AA-8ACE-4542-942C-4E9E7169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0AEE4D-097B-EE4C-9041-E94D875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95757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27.7%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8.3%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7.9%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4.6%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9.6%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4.9%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4.5%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240.5s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60.5% MPI</a:t>
                      </a:r>
                    </a:p>
                    <a:p>
                      <a:r>
                        <a:rPr lang="en-US" dirty="0"/>
                        <a:t>      43.2%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7.2%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5.6%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4.0%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79.4s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50.4% MPI</a:t>
                      </a:r>
                    </a:p>
                    <a:p>
                      <a:r>
                        <a:rPr lang="en-US" dirty="0"/>
                        <a:t>      22.0%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10.2% Barrier</a:t>
                      </a:r>
                    </a:p>
                    <a:p>
                      <a:r>
                        <a:rPr lang="en-US" dirty="0"/>
                        <a:t>      8.5%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7.7%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99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342F1C9-62FA-7246-822A-AD1BCB1F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" y="3744186"/>
            <a:ext cx="6516624" cy="325831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2C84559-0014-7D45-9412-006C06E3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-20112" r="-13543" b="20112"/>
          <a:stretch/>
        </p:blipFill>
        <p:spPr>
          <a:xfrm>
            <a:off x="6120000" y="756000"/>
            <a:ext cx="6516624" cy="3258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micro-benchmarks: </a:t>
            </a:r>
            <a:r>
              <a:rPr lang="en-US" dirty="0" err="1"/>
              <a:t>MPI_Alltoallv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5B31C0-5F09-3747-8570-7A2078BD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" y="1264920"/>
            <a:ext cx="5486400" cy="27432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4D3C703-3A13-8347-A852-09F5B3108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63" t="-18877" r="-12963" b="18877"/>
          <a:stretch/>
        </p:blipFill>
        <p:spPr>
          <a:xfrm>
            <a:off x="6108192" y="3346331"/>
            <a:ext cx="6516624" cy="3258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04E365-C172-A047-8874-C52C3FF19049}"/>
              </a:ext>
            </a:extLst>
          </p:cNvPr>
          <p:cNvSpPr txBox="1"/>
          <p:nvPr/>
        </p:nvSpPr>
        <p:spPr>
          <a:xfrm>
            <a:off x="3769718" y="2398343"/>
            <a:ext cx="8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61373-00B3-3D4E-BC72-4346CFC8F0BE}"/>
              </a:ext>
            </a:extLst>
          </p:cNvPr>
          <p:cNvSpPr txBox="1"/>
          <p:nvPr/>
        </p:nvSpPr>
        <p:spPr>
          <a:xfrm>
            <a:off x="8799891" y="2444496"/>
            <a:ext cx="12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 bytes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E9B2E-22A7-6B41-AD66-48D96C722201}"/>
              </a:ext>
            </a:extLst>
          </p:cNvPr>
          <p:cNvSpPr txBox="1"/>
          <p:nvPr/>
        </p:nvSpPr>
        <p:spPr>
          <a:xfrm>
            <a:off x="3535680" y="4975487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32768 bytes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1F36FC-C379-264F-8717-963C2C89D32A}"/>
              </a:ext>
            </a:extLst>
          </p:cNvPr>
          <p:cNvSpPr txBox="1"/>
          <p:nvPr/>
        </p:nvSpPr>
        <p:spPr>
          <a:xfrm>
            <a:off x="8839200" y="5160153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131072 bytes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C01E4-B5F8-F8E6-2240-63B748F43BAF}"/>
              </a:ext>
            </a:extLst>
          </p:cNvPr>
          <p:cNvSpPr txBox="1"/>
          <p:nvPr/>
        </p:nvSpPr>
        <p:spPr>
          <a:xfrm>
            <a:off x="7268058" y="1049197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node, pure MPI</a:t>
            </a:r>
          </a:p>
        </p:txBody>
      </p:sp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7E32-3456-4748-84DF-E7FBF136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1C11-66A7-064B-BCAD-02446185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MPI_Alltoallv</a:t>
            </a:r>
            <a:r>
              <a:rPr lang="en-US" dirty="0"/>
              <a:t> benchmarking shows little difference between OFI and UCX performance across a range of message sizes</a:t>
            </a:r>
          </a:p>
          <a:p>
            <a:r>
              <a:rPr lang="en-US" dirty="0"/>
              <a:t>Does not tally with the differences in performance seen for CP2K and VASP where reduced OFI scaling/performance seems linked to slower </a:t>
            </a:r>
            <a:r>
              <a:rPr lang="en-US" dirty="0" err="1"/>
              <a:t>MPI_Alltoallv</a:t>
            </a:r>
            <a:r>
              <a:rPr lang="en-US" dirty="0"/>
              <a:t> operations</a:t>
            </a:r>
          </a:p>
          <a:p>
            <a:r>
              <a:rPr lang="en-US" dirty="0"/>
              <a:t>More detailed analysis needed to look at how the benchmarks are using </a:t>
            </a:r>
            <a:r>
              <a:rPr lang="en-US" dirty="0" err="1"/>
              <a:t>MPI_Alltoallv</a:t>
            </a:r>
            <a:r>
              <a:rPr lang="en-US" dirty="0"/>
              <a:t> and why the differences are not reflected in OSU micro-benchmarks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09E4A-AA2E-0645-A3B2-29F0E582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9474B-2A92-5349-B8A9-60841EA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investigations of the characteristics of </a:t>
            </a:r>
            <a:r>
              <a:rPr lang="en-US" dirty="0" err="1"/>
              <a:t>MPI_Alltoallv</a:t>
            </a:r>
            <a:r>
              <a:rPr lang="en-US" dirty="0"/>
              <a:t> use in application benchmarks to better understand the performance issues for OFI</a:t>
            </a:r>
          </a:p>
          <a:p>
            <a:pPr lvl="1"/>
            <a:r>
              <a:rPr lang="en-US" dirty="0"/>
              <a:t>Can we find a synthetic benchmark that demonstrates the issues?</a:t>
            </a:r>
          </a:p>
          <a:p>
            <a:pPr lvl="1"/>
            <a:r>
              <a:rPr lang="en-US" dirty="0"/>
              <a:t>What is the difference between </a:t>
            </a:r>
            <a:r>
              <a:rPr lang="en-US" dirty="0" err="1"/>
              <a:t>Alltoallv</a:t>
            </a:r>
            <a:r>
              <a:rPr lang="en-US" dirty="0"/>
              <a:t> in CASTEP and OSU micro-benchmarks compared to CP2K and VASP?</a:t>
            </a:r>
          </a:p>
          <a:p>
            <a:r>
              <a:rPr lang="en-US" dirty="0"/>
              <a:t>Extend to larger node counts </a:t>
            </a:r>
          </a:p>
          <a:p>
            <a:r>
              <a:rPr lang="en-US" dirty="0"/>
              <a:t>Repeat tests as system software is updated (Shasta version, Slingshot software, MPI library)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choice of the </a:t>
            </a:r>
            <a:r>
              <a:rPr lang="en-US" dirty="0" err="1"/>
              <a:t>OpenFabrics</a:t>
            </a:r>
            <a:r>
              <a:rPr lang="en-US" dirty="0"/>
              <a:t> or UCX transport protocol can have a large effect on application performance</a:t>
            </a:r>
          </a:p>
          <a:p>
            <a:r>
              <a:rPr lang="en-US" dirty="0"/>
              <a:t>Particularly large effects have been observed for benchmarks that use </a:t>
            </a:r>
            <a:r>
              <a:rPr lang="en-US" dirty="0" err="1"/>
              <a:t>MPI_Alltoallv</a:t>
            </a:r>
            <a:r>
              <a:rPr lang="en-US" dirty="0"/>
              <a:t> collective operations</a:t>
            </a:r>
          </a:p>
          <a:p>
            <a:pPr lvl="1"/>
            <a:r>
              <a:rPr lang="en-US" dirty="0"/>
              <a:t>Using UCX typically gives much better performance/scaling than OFI in these cases</a:t>
            </a:r>
          </a:p>
          <a:p>
            <a:pPr lvl="1"/>
            <a:r>
              <a:rPr lang="en-US" dirty="0"/>
              <a:t>The effect is not seen in OSU </a:t>
            </a:r>
            <a:r>
              <a:rPr lang="en-US" dirty="0" err="1"/>
              <a:t>MPI_Alltoallv</a:t>
            </a:r>
            <a:r>
              <a:rPr lang="en-US" dirty="0"/>
              <a:t> micro-benchmarks</a:t>
            </a:r>
          </a:p>
          <a:p>
            <a:r>
              <a:rPr lang="en-US" dirty="0"/>
              <a:t>Benchmarks that rely on point-to-point MPI routines show much smaller variation in performance between OFI and UCX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https://github.com/ARCHER2-HPC/performance_ofi-ucx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(OFI)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698533"/>
              </p:ext>
            </p:extLst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</a:t>
                      </a:r>
                      <a:r>
                        <a:rPr lang="en-US" dirty="0" err="1"/>
                        <a:t>OpenSBLI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14301</TotalTime>
  <Words>2202</Words>
  <Application>Microsoft Macintosh PowerPoint</Application>
  <PresentationFormat>Widescreen</PresentationFormat>
  <Paragraphs>415</Paragraphs>
  <Slides>31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benchmarks: key comms. routines</vt:lpstr>
      <vt:lpstr>Build environment summary</vt:lpstr>
      <vt:lpstr>Results and analysis</vt:lpstr>
      <vt:lpstr>CASTEP</vt:lpstr>
      <vt:lpstr>CASTEP</vt:lpstr>
      <vt:lpstr>CP2K: performance</vt:lpstr>
      <vt:lpstr>CP2K: profile</vt:lpstr>
      <vt:lpstr>GROMACS</vt:lpstr>
      <vt:lpstr>GROMACS profiling</vt:lpstr>
      <vt:lpstr>PowerPoint Presentation</vt:lpstr>
      <vt:lpstr>NEMO profiling</vt:lpstr>
      <vt:lpstr>OpenSBLI: performance</vt:lpstr>
      <vt:lpstr>OpenSBLI: analysis</vt:lpstr>
      <vt:lpstr>VASP: performance</vt:lpstr>
      <vt:lpstr>VASP: analysis</vt:lpstr>
      <vt:lpstr>OSU micro-benchmarks: MPI_Alltoallv</vt:lpstr>
      <vt:lpstr>OSU micro-benchmarks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TURNER Andrew</cp:lastModifiedBy>
  <cp:revision>178</cp:revision>
  <cp:lastPrinted>2020-04-20T13:32:50Z</cp:lastPrinted>
  <dcterms:created xsi:type="dcterms:W3CDTF">2020-04-16T08:03:05Z</dcterms:created>
  <dcterms:modified xsi:type="dcterms:W3CDTF">2022-04-22T10:23:17Z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